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9"/>
  </p:notesMasterIdLst>
  <p:handoutMasterIdLst>
    <p:handoutMasterId r:id="rId10"/>
  </p:handoutMasterIdLst>
  <p:sldIdLst>
    <p:sldId id="515" r:id="rId2"/>
    <p:sldId id="537" r:id="rId3"/>
    <p:sldId id="538" r:id="rId4"/>
    <p:sldId id="520" r:id="rId5"/>
    <p:sldId id="545" r:id="rId6"/>
    <p:sldId id="540" r:id="rId7"/>
    <p:sldId id="547" r:id="rId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E9EDF4"/>
    <a:srgbClr val="FF6600"/>
    <a:srgbClr val="F0F517"/>
    <a:srgbClr val="1C1C1C"/>
    <a:srgbClr val="000066"/>
    <a:srgbClr val="006600"/>
    <a:srgbClr val="008000"/>
    <a:srgbClr val="2E436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4434" autoAdjust="0"/>
  </p:normalViewPr>
  <p:slideViewPr>
    <p:cSldViewPr>
      <p:cViewPr varScale="1">
        <p:scale>
          <a:sx n="70" d="100"/>
          <a:sy n="70" d="100"/>
        </p:scale>
        <p:origin x="1284" y="7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57" d="100"/>
          <a:sy n="57" d="100"/>
        </p:scale>
        <p:origin x="2022"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169920" cy="480061"/>
          </a:xfrm>
          <a:prstGeom prst="rect">
            <a:avLst/>
          </a:prstGeom>
          <a:noFill/>
          <a:ln w="9525">
            <a:noFill/>
            <a:miter lim="800000"/>
            <a:headEnd/>
            <a:tailEnd/>
          </a:ln>
          <a:effectLst/>
        </p:spPr>
        <p:txBody>
          <a:bodyPr vert="horz" wrap="square" lIns="96243" tIns="48121" rIns="96243" bIns="48121" numCol="1" anchor="t" anchorCtr="0" compatLnSpc="1">
            <a:prstTxWarp prst="textNoShape">
              <a:avLst/>
            </a:prstTxWarp>
          </a:bodyPr>
          <a:lstStyle>
            <a:lvl1pPr eaLnBrk="0" hangingPunct="0">
              <a:defRPr sz="1300"/>
            </a:lvl1pPr>
          </a:lstStyle>
          <a:p>
            <a:pPr>
              <a:defRPr/>
            </a:pPr>
            <a:endParaRPr lang="en-US" dirty="0"/>
          </a:p>
        </p:txBody>
      </p:sp>
      <p:sp>
        <p:nvSpPr>
          <p:cNvPr id="57347" name="Rectangle 3"/>
          <p:cNvSpPr>
            <a:spLocks noGrp="1" noChangeArrowheads="1"/>
          </p:cNvSpPr>
          <p:nvPr>
            <p:ph type="dt" sz="quarter" idx="1"/>
          </p:nvPr>
        </p:nvSpPr>
        <p:spPr bwMode="auto">
          <a:xfrm>
            <a:off x="4143588" y="0"/>
            <a:ext cx="3169920" cy="480061"/>
          </a:xfrm>
          <a:prstGeom prst="rect">
            <a:avLst/>
          </a:prstGeom>
          <a:noFill/>
          <a:ln w="9525">
            <a:noFill/>
            <a:miter lim="800000"/>
            <a:headEnd/>
            <a:tailEnd/>
          </a:ln>
          <a:effectLst/>
        </p:spPr>
        <p:txBody>
          <a:bodyPr vert="horz" wrap="square" lIns="96243" tIns="48121" rIns="96243" bIns="48121" numCol="1" anchor="t" anchorCtr="0" compatLnSpc="1">
            <a:prstTxWarp prst="textNoShape">
              <a:avLst/>
            </a:prstTxWarp>
          </a:bodyPr>
          <a:lstStyle>
            <a:lvl1pPr algn="r" eaLnBrk="0" hangingPunct="0">
              <a:defRPr sz="1300"/>
            </a:lvl1pPr>
          </a:lstStyle>
          <a:p>
            <a:pPr>
              <a:defRPr/>
            </a:pPr>
            <a:fld id="{2FFE4DCF-FEB0-468A-A2E6-D0A1B5D0C54B}" type="datetimeFigureOut">
              <a:rPr lang="en-US"/>
              <a:pPr>
                <a:defRPr/>
              </a:pPr>
              <a:t>8/23/2022</a:t>
            </a:fld>
            <a:endParaRPr lang="en-US" dirty="0"/>
          </a:p>
        </p:txBody>
      </p:sp>
      <p:sp>
        <p:nvSpPr>
          <p:cNvPr id="57348" name="Rectangle 4"/>
          <p:cNvSpPr>
            <a:spLocks noGrp="1" noChangeArrowheads="1"/>
          </p:cNvSpPr>
          <p:nvPr>
            <p:ph type="ftr" sz="quarter" idx="2"/>
          </p:nvPr>
        </p:nvSpPr>
        <p:spPr bwMode="auto">
          <a:xfrm>
            <a:off x="0" y="9119473"/>
            <a:ext cx="3169920" cy="480061"/>
          </a:xfrm>
          <a:prstGeom prst="rect">
            <a:avLst/>
          </a:prstGeom>
          <a:noFill/>
          <a:ln w="9525">
            <a:noFill/>
            <a:miter lim="800000"/>
            <a:headEnd/>
            <a:tailEnd/>
          </a:ln>
          <a:effectLst/>
        </p:spPr>
        <p:txBody>
          <a:bodyPr vert="horz" wrap="square" lIns="96243" tIns="48121" rIns="96243" bIns="48121" numCol="1" anchor="b" anchorCtr="0" compatLnSpc="1">
            <a:prstTxWarp prst="textNoShape">
              <a:avLst/>
            </a:prstTxWarp>
          </a:bodyPr>
          <a:lstStyle>
            <a:lvl1pPr eaLnBrk="0" hangingPunct="0">
              <a:defRPr sz="1300"/>
            </a:lvl1pPr>
          </a:lstStyle>
          <a:p>
            <a:pPr>
              <a:defRPr/>
            </a:pPr>
            <a:endParaRPr lang="en-US" dirty="0"/>
          </a:p>
        </p:txBody>
      </p:sp>
      <p:sp>
        <p:nvSpPr>
          <p:cNvPr id="57349" name="Rectangle 5"/>
          <p:cNvSpPr>
            <a:spLocks noGrp="1" noChangeArrowheads="1"/>
          </p:cNvSpPr>
          <p:nvPr>
            <p:ph type="sldNum" sz="quarter" idx="3"/>
          </p:nvPr>
        </p:nvSpPr>
        <p:spPr bwMode="auto">
          <a:xfrm>
            <a:off x="4143588" y="9119473"/>
            <a:ext cx="3169920" cy="480061"/>
          </a:xfrm>
          <a:prstGeom prst="rect">
            <a:avLst/>
          </a:prstGeom>
          <a:noFill/>
          <a:ln w="9525">
            <a:noFill/>
            <a:miter lim="800000"/>
            <a:headEnd/>
            <a:tailEnd/>
          </a:ln>
          <a:effectLst/>
        </p:spPr>
        <p:txBody>
          <a:bodyPr vert="horz" wrap="square" lIns="96243" tIns="48121" rIns="96243" bIns="48121" numCol="1" anchor="b" anchorCtr="0" compatLnSpc="1">
            <a:prstTxWarp prst="textNoShape">
              <a:avLst/>
            </a:prstTxWarp>
          </a:bodyPr>
          <a:lstStyle>
            <a:lvl1pPr algn="r" eaLnBrk="0" hangingPunct="0">
              <a:defRPr sz="1300"/>
            </a:lvl1pPr>
          </a:lstStyle>
          <a:p>
            <a:pPr>
              <a:defRPr/>
            </a:pPr>
            <a:fld id="{BB5B1ABA-67D0-4421-B8E8-1271462703CD}" type="slidenum">
              <a:rPr lang="en-US"/>
              <a:pPr>
                <a:defRPr/>
              </a:pPr>
              <a:t>‹#›</a:t>
            </a:fld>
            <a:endParaRPr lang="en-US" dirty="0"/>
          </a:p>
        </p:txBody>
      </p:sp>
    </p:spTree>
    <p:extLst>
      <p:ext uri="{BB962C8B-B14F-4D97-AF65-F5344CB8AC3E}">
        <p14:creationId xmlns:p14="http://schemas.microsoft.com/office/powerpoint/2010/main" val="4249218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69920" cy="480061"/>
          </a:xfrm>
          <a:prstGeom prst="rect">
            <a:avLst/>
          </a:prstGeom>
          <a:noFill/>
          <a:ln w="9525">
            <a:noFill/>
            <a:miter lim="800000"/>
            <a:headEnd/>
            <a:tailEnd/>
          </a:ln>
          <a:effectLst/>
        </p:spPr>
        <p:txBody>
          <a:bodyPr vert="horz" wrap="square" lIns="96243" tIns="48121" rIns="96243" bIns="48121" numCol="1" anchor="t" anchorCtr="0" compatLnSpc="1">
            <a:prstTxWarp prst="textNoShape">
              <a:avLst/>
            </a:prstTxWarp>
          </a:bodyPr>
          <a:lstStyle>
            <a:lvl1pPr eaLnBrk="0" hangingPunct="0">
              <a:defRPr sz="1300"/>
            </a:lvl1pPr>
          </a:lstStyle>
          <a:p>
            <a:pPr>
              <a:defRPr/>
            </a:pPr>
            <a:endParaRPr lang="en-US" dirty="0"/>
          </a:p>
        </p:txBody>
      </p:sp>
      <p:sp>
        <p:nvSpPr>
          <p:cNvPr id="8195" name="Rectangle 3"/>
          <p:cNvSpPr>
            <a:spLocks noGrp="1" noChangeArrowheads="1"/>
          </p:cNvSpPr>
          <p:nvPr>
            <p:ph type="dt" idx="1"/>
          </p:nvPr>
        </p:nvSpPr>
        <p:spPr bwMode="auto">
          <a:xfrm>
            <a:off x="4143588" y="0"/>
            <a:ext cx="3169920" cy="480061"/>
          </a:xfrm>
          <a:prstGeom prst="rect">
            <a:avLst/>
          </a:prstGeom>
          <a:noFill/>
          <a:ln w="9525">
            <a:noFill/>
            <a:miter lim="800000"/>
            <a:headEnd/>
            <a:tailEnd/>
          </a:ln>
          <a:effectLst/>
        </p:spPr>
        <p:txBody>
          <a:bodyPr vert="horz" wrap="square" lIns="96243" tIns="48121" rIns="96243" bIns="48121" numCol="1" anchor="t" anchorCtr="0" compatLnSpc="1">
            <a:prstTxWarp prst="textNoShape">
              <a:avLst/>
            </a:prstTxWarp>
          </a:bodyPr>
          <a:lstStyle>
            <a:lvl1pPr algn="r" eaLnBrk="0" hangingPunct="0">
              <a:defRPr sz="1300"/>
            </a:lvl1pPr>
          </a:lstStyle>
          <a:p>
            <a:pPr>
              <a:defRPr/>
            </a:pPr>
            <a:fld id="{55A48E95-8FCB-4CD7-BDAF-908DAFEB51B8}" type="datetimeFigureOut">
              <a:rPr lang="en-US"/>
              <a:pPr>
                <a:defRPr/>
              </a:pPr>
              <a:t>8/23/2022</a:t>
            </a:fld>
            <a:endParaRPr lang="en-US" dirty="0"/>
          </a:p>
        </p:txBody>
      </p:sp>
      <p:sp>
        <p:nvSpPr>
          <p:cNvPr id="1741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31521" y="4560571"/>
            <a:ext cx="5852160" cy="4320541"/>
          </a:xfrm>
          <a:prstGeom prst="rect">
            <a:avLst/>
          </a:prstGeom>
          <a:noFill/>
          <a:ln w="9525">
            <a:noFill/>
            <a:miter lim="800000"/>
            <a:headEnd/>
            <a:tailEnd/>
          </a:ln>
          <a:effectLst/>
        </p:spPr>
        <p:txBody>
          <a:bodyPr vert="horz" wrap="square" lIns="96243" tIns="48121" rIns="96243" bIns="481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119473"/>
            <a:ext cx="3169920" cy="480061"/>
          </a:xfrm>
          <a:prstGeom prst="rect">
            <a:avLst/>
          </a:prstGeom>
          <a:noFill/>
          <a:ln w="9525">
            <a:noFill/>
            <a:miter lim="800000"/>
            <a:headEnd/>
            <a:tailEnd/>
          </a:ln>
          <a:effectLst/>
        </p:spPr>
        <p:txBody>
          <a:bodyPr vert="horz" wrap="square" lIns="96243" tIns="48121" rIns="96243" bIns="48121" numCol="1" anchor="b" anchorCtr="0" compatLnSpc="1">
            <a:prstTxWarp prst="textNoShape">
              <a:avLst/>
            </a:prstTxWarp>
          </a:bodyPr>
          <a:lstStyle>
            <a:lvl1pPr eaLnBrk="0" hangingPunct="0">
              <a:defRPr sz="1300"/>
            </a:lvl1pPr>
          </a:lstStyle>
          <a:p>
            <a:pPr>
              <a:defRPr/>
            </a:pPr>
            <a:endParaRPr lang="en-US" dirty="0"/>
          </a:p>
        </p:txBody>
      </p:sp>
      <p:sp>
        <p:nvSpPr>
          <p:cNvPr id="8199" name="Rectangle 7"/>
          <p:cNvSpPr>
            <a:spLocks noGrp="1" noChangeArrowheads="1"/>
          </p:cNvSpPr>
          <p:nvPr>
            <p:ph type="sldNum" sz="quarter" idx="5"/>
          </p:nvPr>
        </p:nvSpPr>
        <p:spPr bwMode="auto">
          <a:xfrm>
            <a:off x="4143588" y="9119473"/>
            <a:ext cx="3169920" cy="480061"/>
          </a:xfrm>
          <a:prstGeom prst="rect">
            <a:avLst/>
          </a:prstGeom>
          <a:noFill/>
          <a:ln w="9525">
            <a:noFill/>
            <a:miter lim="800000"/>
            <a:headEnd/>
            <a:tailEnd/>
          </a:ln>
          <a:effectLst/>
        </p:spPr>
        <p:txBody>
          <a:bodyPr vert="horz" wrap="square" lIns="96243" tIns="48121" rIns="96243" bIns="48121" numCol="1" anchor="b" anchorCtr="0" compatLnSpc="1">
            <a:prstTxWarp prst="textNoShape">
              <a:avLst/>
            </a:prstTxWarp>
          </a:bodyPr>
          <a:lstStyle>
            <a:lvl1pPr algn="r" eaLnBrk="0" hangingPunct="0">
              <a:defRPr sz="1300"/>
            </a:lvl1pPr>
          </a:lstStyle>
          <a:p>
            <a:pPr>
              <a:defRPr/>
            </a:pPr>
            <a:fld id="{6A3EEDCC-B165-4CFE-9583-5EFC49DFC57A}" type="slidenum">
              <a:rPr lang="en-US"/>
              <a:pPr>
                <a:defRPr/>
              </a:pPr>
              <a:t>‹#›</a:t>
            </a:fld>
            <a:endParaRPr lang="en-US" dirty="0"/>
          </a:p>
        </p:txBody>
      </p:sp>
    </p:spTree>
    <p:extLst>
      <p:ext uri="{BB962C8B-B14F-4D97-AF65-F5344CB8AC3E}">
        <p14:creationId xmlns:p14="http://schemas.microsoft.com/office/powerpoint/2010/main" val="2884395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527A646-ACD7-4C3E-B6A9-D74270B95636}" type="datetime1">
              <a:rPr lang="en-US" smtClean="0"/>
              <a:pPr>
                <a:defRPr/>
              </a:pPr>
              <a:t>8/23/2022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6F1E35F-4E6A-4150-895B-35DB33A11550}" type="slidenum">
              <a:rPr lang="en-US"/>
              <a:pPr>
                <a:defRPr/>
              </a:pPr>
              <a:t>‹#›</a:t>
            </a:fld>
            <a:endParaRPr lang="en-US" dirty="0"/>
          </a:p>
        </p:txBody>
      </p:sp>
    </p:spTree>
    <p:extLst>
      <p:ext uri="{BB962C8B-B14F-4D97-AF65-F5344CB8AC3E}">
        <p14:creationId xmlns:p14="http://schemas.microsoft.com/office/powerpoint/2010/main" val="1208221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FDF9E8-3153-4458-B258-E08B09EAB64B}" type="datetime1">
              <a:rPr lang="en-US" smtClean="0"/>
              <a:pPr>
                <a:defRPr/>
              </a:pPr>
              <a:t>8/23/2022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7BEBDD9-219F-4F3D-ACF7-3B5A95D339B6}" type="slidenum">
              <a:rPr lang="en-US"/>
              <a:pPr>
                <a:defRPr/>
              </a:pPr>
              <a:t>‹#›</a:t>
            </a:fld>
            <a:endParaRPr lang="en-US" dirty="0"/>
          </a:p>
        </p:txBody>
      </p:sp>
    </p:spTree>
    <p:extLst>
      <p:ext uri="{BB962C8B-B14F-4D97-AF65-F5344CB8AC3E}">
        <p14:creationId xmlns:p14="http://schemas.microsoft.com/office/powerpoint/2010/main" val="17164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752600"/>
            <a:ext cx="7696200" cy="609600"/>
          </a:xfrm>
        </p:spPr>
        <p:txBody>
          <a:bodyPr/>
          <a:lstStyle/>
          <a:p>
            <a:r>
              <a:rPr lang="en-US" smtClean="0"/>
              <a:t>Click to edit Master title style</a:t>
            </a:r>
            <a:endParaRPr lang="en-US"/>
          </a:p>
        </p:txBody>
      </p:sp>
      <p:sp>
        <p:nvSpPr>
          <p:cNvPr id="3" name="Content Placeholder 2"/>
          <p:cNvSpPr>
            <a:spLocks noGrp="1"/>
          </p:cNvSpPr>
          <p:nvPr>
            <p:ph idx="1"/>
          </p:nvPr>
        </p:nvSpPr>
        <p:spPr>
          <a:xfrm>
            <a:off x="990600" y="2362200"/>
            <a:ext cx="7696200" cy="231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B9877A-EBC0-4A53-87BF-DDD91C14056A}" type="datetime1">
              <a:rPr lang="en-US" smtClean="0"/>
              <a:pPr>
                <a:defRPr/>
              </a:pPr>
              <a:t>8/23/2022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668B53F-8CF9-4049-8218-62ADD45BE2B0}" type="slidenum">
              <a:rPr lang="en-US"/>
              <a:pPr>
                <a:defRPr/>
              </a:pPr>
              <a:t>‹#›</a:t>
            </a:fld>
            <a:endParaRPr lang="en-US" dirty="0"/>
          </a:p>
        </p:txBody>
      </p:sp>
    </p:spTree>
    <p:extLst>
      <p:ext uri="{BB962C8B-B14F-4D97-AF65-F5344CB8AC3E}">
        <p14:creationId xmlns:p14="http://schemas.microsoft.com/office/powerpoint/2010/main" val="848059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752600"/>
            <a:ext cx="7696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2362200"/>
            <a:ext cx="3771900" cy="231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2362200"/>
            <a:ext cx="3771900" cy="231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1AEC91-62C0-4008-A7E4-C97B48CCF6D9}" type="datetime1">
              <a:rPr lang="en-US" smtClean="0"/>
              <a:pPr>
                <a:defRPr/>
              </a:pPr>
              <a:t>8/23/2022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218697E-D06E-437E-B2A2-DC4764D4C6B0}" type="slidenum">
              <a:rPr lang="en-US"/>
              <a:pPr>
                <a:defRPr/>
              </a:pPr>
              <a:t>‹#›</a:t>
            </a:fld>
            <a:endParaRPr lang="en-US" dirty="0"/>
          </a:p>
        </p:txBody>
      </p:sp>
    </p:spTree>
    <p:extLst>
      <p:ext uri="{BB962C8B-B14F-4D97-AF65-F5344CB8AC3E}">
        <p14:creationId xmlns:p14="http://schemas.microsoft.com/office/powerpoint/2010/main" val="1310753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BFD2592-07D0-4B8C-A9F3-A480D32E75CD}" type="datetimeFigureOut">
              <a:rPr lang="en-GB" smtClean="0"/>
              <a:t>23/08/2022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7EDB14C-3945-48ED-809B-9CA4369A7D5F}" type="slidenum">
              <a:rPr lang="en-GB" smtClean="0"/>
              <a:t>‹#›</a:t>
            </a:fld>
            <a:endParaRPr lang="en-GB" dirty="0"/>
          </a:p>
        </p:txBody>
      </p:sp>
    </p:spTree>
    <p:extLst>
      <p:ext uri="{BB962C8B-B14F-4D97-AF65-F5344CB8AC3E}">
        <p14:creationId xmlns:p14="http://schemas.microsoft.com/office/powerpoint/2010/main" val="1718076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90600" y="1752600"/>
            <a:ext cx="7696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990600" y="2362200"/>
            <a:ext cx="7696200" cy="2316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2F49F1-1EDE-47C1-A58D-2B872ECDAA49}" type="datetime1">
              <a:rPr lang="en-US" smtClean="0"/>
              <a:pPr>
                <a:defRPr/>
              </a:pPr>
              <a:t>8/23/2022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4507EF1-7160-4C4E-854D-0C2149EF2749}" type="slidenum">
              <a:rPr lang="en-US"/>
              <a:pPr>
                <a:defRPr/>
              </a:pPr>
              <a:t>‹#›</a:t>
            </a:fld>
            <a:endParaRPr lang="en-US" dirty="0"/>
          </a:p>
        </p:txBody>
      </p:sp>
      <p:pic>
        <p:nvPicPr>
          <p:cNvPr id="1032" name="Picture 5"/>
          <p:cNvPicPr>
            <a:picLocks noChangeAspect="1" noChangeArrowheads="1"/>
          </p:cNvPicPr>
          <p:nvPr/>
        </p:nvPicPr>
        <p:blipFill>
          <a:blip r:embed="rId7"/>
          <a:srcRect/>
          <a:stretch>
            <a:fillRect/>
          </a:stretch>
        </p:blipFill>
        <p:spPr bwMode="auto">
          <a:xfrm>
            <a:off x="0" y="6661150"/>
            <a:ext cx="9144000" cy="196850"/>
          </a:xfrm>
          <a:prstGeom prst="rect">
            <a:avLst/>
          </a:prstGeom>
          <a:noFill/>
          <a:ln w="9525">
            <a:noFill/>
            <a:miter lim="800000"/>
            <a:headEnd/>
            <a:tailEnd/>
          </a:ln>
        </p:spPr>
      </p:pic>
      <p:sp>
        <p:nvSpPr>
          <p:cNvPr id="9" name="TextBox 8"/>
          <p:cNvSpPr txBox="1">
            <a:spLocks noChangeArrowheads="1"/>
          </p:cNvSpPr>
          <p:nvPr/>
        </p:nvSpPr>
        <p:spPr bwMode="auto">
          <a:xfrm>
            <a:off x="55563" y="0"/>
            <a:ext cx="3187732" cy="323165"/>
          </a:xfrm>
          <a:prstGeom prst="rect">
            <a:avLst/>
          </a:prstGeom>
          <a:noFill/>
          <a:ln w="9525">
            <a:noFill/>
            <a:miter lim="800000"/>
            <a:headEnd/>
            <a:tailEnd/>
          </a:ln>
        </p:spPr>
        <p:txBody>
          <a:bodyPr wrap="none">
            <a:spAutoFit/>
          </a:bodyPr>
          <a:lstStyle/>
          <a:p>
            <a:pPr>
              <a:defRPr/>
            </a:pPr>
            <a:r>
              <a:rPr lang="en-US" sz="1500" dirty="0">
                <a:solidFill>
                  <a:srgbClr val="2E4364"/>
                </a:solidFill>
                <a:latin typeface="Calibri" pitchFamily="34" charset="0"/>
              </a:rPr>
              <a:t>Welspun Group  </a:t>
            </a:r>
            <a:r>
              <a:rPr lang="en-US" sz="1500" b="1" dirty="0">
                <a:solidFill>
                  <a:srgbClr val="2E4364"/>
                </a:solidFill>
                <a:latin typeface="Calibri" pitchFamily="34" charset="0"/>
              </a:rPr>
              <a:t>| </a:t>
            </a:r>
            <a:r>
              <a:rPr lang="en-US" sz="1500" b="1" dirty="0" smtClean="0">
                <a:solidFill>
                  <a:srgbClr val="2E4364"/>
                </a:solidFill>
                <a:latin typeface="Calibri" pitchFamily="34" charset="0"/>
              </a:rPr>
              <a:t>Welspun Anjar City</a:t>
            </a:r>
            <a:r>
              <a:rPr lang="en-US" sz="1500" b="0" dirty="0" smtClean="0">
                <a:solidFill>
                  <a:schemeClr val="tx1"/>
                </a:solidFill>
                <a:latin typeface="Calibri" pitchFamily="34" charset="0"/>
              </a:rPr>
              <a:t> </a:t>
            </a:r>
            <a:endParaRPr lang="en-US" sz="1500" b="0" dirty="0">
              <a:solidFill>
                <a:schemeClr val="tx1"/>
              </a:solidFill>
              <a:latin typeface="Calibri" pitchFamily="34" charset="0"/>
            </a:endParaRPr>
          </a:p>
        </p:txBody>
      </p:sp>
      <p:pic>
        <p:nvPicPr>
          <p:cNvPr id="11" name="Welsupn 2.0_MUMBAI.png"/>
          <p:cNvPicPr>
            <a:picLocks noChangeAspect="1"/>
          </p:cNvPicPr>
          <p:nvPr userDrawn="1"/>
        </p:nvPicPr>
        <p:blipFill>
          <a:blip r:embed="rId8" cstate="email">
            <a:extLst/>
          </a:blip>
          <a:srcRect/>
          <a:stretch>
            <a:fillRect/>
          </a:stretch>
        </p:blipFill>
        <p:spPr>
          <a:xfrm>
            <a:off x="-29545" y="-10438"/>
            <a:ext cx="5428913" cy="531238"/>
          </a:xfrm>
          <a:prstGeom prst="rect">
            <a:avLst/>
          </a:prstGeom>
          <a:ln w="12700">
            <a:miter lim="400000"/>
          </a:ln>
        </p:spPr>
      </p:pic>
      <p:pic>
        <p:nvPicPr>
          <p:cNvPr id="12" name="WELSUPN GROUP LOGO_31102015.png"/>
          <p:cNvPicPr>
            <a:picLocks noChangeAspect="1"/>
          </p:cNvPicPr>
          <p:nvPr userDrawn="1"/>
        </p:nvPicPr>
        <p:blipFill>
          <a:blip r:embed="rId9" cstate="email">
            <a:extLst/>
          </a:blip>
          <a:stretch>
            <a:fillRect/>
          </a:stretch>
        </p:blipFill>
        <p:spPr>
          <a:xfrm>
            <a:off x="5373354" y="-18253"/>
            <a:ext cx="3003884" cy="597846"/>
          </a:xfrm>
          <a:prstGeom prst="rect">
            <a:avLst/>
          </a:prstGeom>
          <a:ln w="12700">
            <a:miter lim="400000"/>
          </a:ln>
        </p:spPr>
      </p:pic>
      <p:pic>
        <p:nvPicPr>
          <p:cNvPr id="13" name="Welsupn 2.0_MUMBAI.png"/>
          <p:cNvPicPr>
            <a:picLocks noChangeAspect="1"/>
          </p:cNvPicPr>
          <p:nvPr userDrawn="1"/>
        </p:nvPicPr>
        <p:blipFill>
          <a:blip r:embed="rId10" cstate="email">
            <a:extLst/>
          </a:blip>
          <a:srcRect/>
          <a:stretch>
            <a:fillRect/>
          </a:stretch>
        </p:blipFill>
        <p:spPr>
          <a:xfrm>
            <a:off x="8391646" y="-10438"/>
            <a:ext cx="754222" cy="531238"/>
          </a:xfrm>
          <a:prstGeom prst="rect">
            <a:avLst/>
          </a:prstGeom>
          <a:ln w="12700">
            <a:miter lim="400000"/>
          </a:ln>
        </p:spPr>
      </p:pic>
    </p:spTree>
    <p:extLst>
      <p:ext uri="{BB962C8B-B14F-4D97-AF65-F5344CB8AC3E}">
        <p14:creationId xmlns:p14="http://schemas.microsoft.com/office/powerpoint/2010/main" val="291009265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Lst>
  <p:hf hdr="0" ftr="0" dt="0"/>
  <p:txStyles>
    <p:titleStyle>
      <a:lvl1pPr algn="l" rtl="0" eaLnBrk="0" fontAlgn="base" hangingPunct="0">
        <a:spcBef>
          <a:spcPct val="0"/>
        </a:spcBef>
        <a:spcAft>
          <a:spcPct val="0"/>
        </a:spcAft>
        <a:defRPr sz="2500" b="1" kern="1200">
          <a:solidFill>
            <a:schemeClr val="tx1"/>
          </a:solidFill>
          <a:latin typeface="+mn-lt"/>
          <a:ea typeface="+mj-ea"/>
          <a:cs typeface="+mj-cs"/>
        </a:defRPr>
      </a:lvl1pPr>
      <a:lvl2pPr algn="l" rtl="0" eaLnBrk="0" fontAlgn="base" hangingPunct="0">
        <a:spcBef>
          <a:spcPct val="0"/>
        </a:spcBef>
        <a:spcAft>
          <a:spcPct val="0"/>
        </a:spcAft>
        <a:defRPr sz="2500" b="1">
          <a:solidFill>
            <a:schemeClr val="tx1"/>
          </a:solidFill>
          <a:latin typeface="Calibri" pitchFamily="34" charset="0"/>
        </a:defRPr>
      </a:lvl2pPr>
      <a:lvl3pPr algn="l" rtl="0" eaLnBrk="0" fontAlgn="base" hangingPunct="0">
        <a:spcBef>
          <a:spcPct val="0"/>
        </a:spcBef>
        <a:spcAft>
          <a:spcPct val="0"/>
        </a:spcAft>
        <a:defRPr sz="2500" b="1">
          <a:solidFill>
            <a:schemeClr val="tx1"/>
          </a:solidFill>
          <a:latin typeface="Calibri" pitchFamily="34" charset="0"/>
        </a:defRPr>
      </a:lvl3pPr>
      <a:lvl4pPr algn="l" rtl="0" eaLnBrk="0" fontAlgn="base" hangingPunct="0">
        <a:spcBef>
          <a:spcPct val="0"/>
        </a:spcBef>
        <a:spcAft>
          <a:spcPct val="0"/>
        </a:spcAft>
        <a:defRPr sz="2500" b="1">
          <a:solidFill>
            <a:schemeClr val="tx1"/>
          </a:solidFill>
          <a:latin typeface="Calibri" pitchFamily="34" charset="0"/>
        </a:defRPr>
      </a:lvl4pPr>
      <a:lvl5pPr algn="l" rtl="0" eaLnBrk="0" fontAlgn="base" hangingPunct="0">
        <a:spcBef>
          <a:spcPct val="0"/>
        </a:spcBef>
        <a:spcAft>
          <a:spcPct val="0"/>
        </a:spcAft>
        <a:defRPr sz="2500" b="1">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590800"/>
            <a:ext cx="8153400" cy="1938992"/>
          </a:xfrm>
          <a:prstGeom prst="rect">
            <a:avLst/>
          </a:prstGeom>
        </p:spPr>
        <p:txBody>
          <a:bodyPr wrap="square">
            <a:spAutoFit/>
          </a:bodyPr>
          <a:lstStyle/>
          <a:p>
            <a:pPr algn="ctr"/>
            <a:r>
              <a:rPr lang="en-US" sz="4000" b="1" dirty="0" smtClean="0">
                <a:latin typeface="Agency FB" panose="020B0503020202020204" pitchFamily="34" charset="0"/>
              </a:rPr>
              <a:t>Welspun India Limited </a:t>
            </a:r>
          </a:p>
          <a:p>
            <a:pPr algn="ctr"/>
            <a:r>
              <a:rPr lang="en-US" sz="4000" b="1" dirty="0" smtClean="0">
                <a:latin typeface="Agency FB" panose="020B0503020202020204" pitchFamily="34" charset="0"/>
              </a:rPr>
              <a:t>CSR Projects Approved by the Board </a:t>
            </a:r>
            <a:endParaRPr lang="en-US" sz="4000" b="1" dirty="0" smtClean="0">
              <a:latin typeface="Agency FB" panose="020B0503020202020204" pitchFamily="34" charset="0"/>
            </a:endParaRPr>
          </a:p>
          <a:p>
            <a:pPr algn="ctr"/>
            <a:r>
              <a:rPr lang="en-US" sz="4000" b="1" dirty="0" smtClean="0">
                <a:latin typeface="Agency FB" panose="020B0503020202020204" pitchFamily="34" charset="0"/>
              </a:rPr>
              <a:t>for FY </a:t>
            </a:r>
            <a:r>
              <a:rPr lang="en-US" sz="4000" b="1" dirty="0" smtClean="0">
                <a:latin typeface="Agency FB" panose="020B0503020202020204" pitchFamily="34" charset="0"/>
              </a:rPr>
              <a:t>2022-23</a:t>
            </a:r>
            <a:endParaRPr lang="en-US" sz="4000" dirty="0">
              <a:latin typeface="Agency FB" panose="020B0503020202020204" pitchFamily="34" charset="0"/>
            </a:endParaRPr>
          </a:p>
        </p:txBody>
      </p:sp>
    </p:spTree>
    <p:extLst>
      <p:ext uri="{BB962C8B-B14F-4D97-AF65-F5344CB8AC3E}">
        <p14:creationId xmlns:p14="http://schemas.microsoft.com/office/powerpoint/2010/main" val="2132126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8839200" cy="5324535"/>
          </a:xfrm>
          <a:prstGeom prst="rect">
            <a:avLst/>
          </a:prstGeom>
          <a:noFill/>
        </p:spPr>
        <p:txBody>
          <a:bodyPr wrap="square" rtlCol="0">
            <a:spAutoFit/>
          </a:bodyPr>
          <a:lstStyle/>
          <a:p>
            <a:pPr algn="just"/>
            <a:r>
              <a:rPr lang="en-US" sz="2000" b="1" dirty="0">
                <a:latin typeface="Book Antiqua" panose="02040602050305030304" pitchFamily="18" charset="0"/>
              </a:rPr>
              <a:t>OUR PHILOSOPHY</a:t>
            </a:r>
            <a:endParaRPr lang="en-US" sz="2000" dirty="0">
              <a:latin typeface="Book Antiqua" panose="02040602050305030304" pitchFamily="18" charset="0"/>
            </a:endParaRPr>
          </a:p>
          <a:p>
            <a:pPr algn="just"/>
            <a:r>
              <a:rPr lang="en-US" sz="2000" dirty="0">
                <a:latin typeface="Book Antiqua" panose="02040602050305030304" pitchFamily="18" charset="0"/>
              </a:rPr>
              <a:t> </a:t>
            </a:r>
          </a:p>
          <a:p>
            <a:pPr algn="just"/>
            <a:r>
              <a:rPr lang="en-US" sz="2000" dirty="0" err="1">
                <a:latin typeface="Book Antiqua" panose="02040602050305030304" pitchFamily="18" charset="0"/>
              </a:rPr>
              <a:t>Welspun’s</a:t>
            </a:r>
            <a:r>
              <a:rPr lang="en-US" sz="2000" dirty="0">
                <a:latin typeface="Book Antiqua" panose="02040602050305030304" pitchFamily="18" charset="0"/>
              </a:rPr>
              <a:t> corporate philosophy has always been to practice ethical business and be socially responsible. There is a strong commitment to a wider all-round social progress, as well as to a sustainable development that balances the needs of the present with those of the future</a:t>
            </a:r>
            <a:r>
              <a:rPr lang="en-US" sz="2000" dirty="0" smtClean="0">
                <a:latin typeface="Book Antiqua" panose="02040602050305030304" pitchFamily="18" charset="0"/>
              </a:rPr>
              <a:t>.</a:t>
            </a:r>
          </a:p>
          <a:p>
            <a:pPr algn="just"/>
            <a:endParaRPr lang="en-US" sz="2000" dirty="0">
              <a:latin typeface="Book Antiqua" panose="02040602050305030304" pitchFamily="18" charset="0"/>
            </a:endParaRPr>
          </a:p>
          <a:p>
            <a:pPr algn="just"/>
            <a:r>
              <a:rPr lang="en-US" sz="2000" dirty="0">
                <a:latin typeface="Book Antiqua" panose="02040602050305030304" pitchFamily="18" charset="0"/>
              </a:rPr>
              <a:t>Welspun Group’s social vision has been enshrined in the three E’s which have become the Guiding Principles of our CSR initiatives </a:t>
            </a:r>
            <a:r>
              <a:rPr lang="en-US" sz="2000" dirty="0" smtClean="0">
                <a:latin typeface="Book Antiqua" panose="02040602050305030304" pitchFamily="18" charset="0"/>
              </a:rPr>
              <a:t>:–</a:t>
            </a:r>
          </a:p>
          <a:p>
            <a:pPr algn="just"/>
            <a:r>
              <a:rPr lang="en-US" sz="2000" dirty="0" smtClean="0">
                <a:latin typeface="Book Antiqua" panose="02040602050305030304" pitchFamily="18" charset="0"/>
              </a:rPr>
              <a:t> </a:t>
            </a:r>
          </a:p>
          <a:p>
            <a:pPr marL="285750" indent="-285750" algn="just">
              <a:buFont typeface="Arial" panose="020B0604020202020204" pitchFamily="34" charset="0"/>
              <a:buChar char="•"/>
            </a:pPr>
            <a:r>
              <a:rPr lang="en-US" sz="2000" dirty="0" smtClean="0">
                <a:latin typeface="Book Antiqua" panose="02040602050305030304" pitchFamily="18" charset="0"/>
              </a:rPr>
              <a:t>Education</a:t>
            </a:r>
            <a:r>
              <a:rPr lang="en-US" sz="2000" dirty="0">
                <a:latin typeface="Book Antiqua" panose="02040602050305030304" pitchFamily="18" charset="0"/>
              </a:rPr>
              <a:t>, </a:t>
            </a:r>
            <a:endParaRPr lang="en-US" sz="2000" dirty="0" smtClean="0">
              <a:latin typeface="Book Antiqua" panose="02040602050305030304" pitchFamily="18" charset="0"/>
            </a:endParaRPr>
          </a:p>
          <a:p>
            <a:pPr marL="285750" indent="-285750" algn="just">
              <a:buFont typeface="Arial" panose="020B0604020202020204" pitchFamily="34" charset="0"/>
              <a:buChar char="•"/>
            </a:pPr>
            <a:r>
              <a:rPr lang="en-US" sz="2000" dirty="0" smtClean="0">
                <a:latin typeface="Book Antiqua" panose="02040602050305030304" pitchFamily="18" charset="0"/>
              </a:rPr>
              <a:t>Empowerment </a:t>
            </a:r>
            <a:r>
              <a:rPr lang="en-US" sz="2000" dirty="0">
                <a:latin typeface="Book Antiqua" panose="02040602050305030304" pitchFamily="18" charset="0"/>
              </a:rPr>
              <a:t>and </a:t>
            </a:r>
            <a:endParaRPr lang="en-US" sz="2000" dirty="0" smtClean="0">
              <a:latin typeface="Book Antiqua" panose="02040602050305030304" pitchFamily="18" charset="0"/>
            </a:endParaRPr>
          </a:p>
          <a:p>
            <a:pPr marL="285750" indent="-285750" algn="just">
              <a:buFont typeface="Arial" panose="020B0604020202020204" pitchFamily="34" charset="0"/>
              <a:buChar char="•"/>
            </a:pPr>
            <a:r>
              <a:rPr lang="en-US" sz="2000" dirty="0" smtClean="0">
                <a:latin typeface="Book Antiqua" panose="02040602050305030304" pitchFamily="18" charset="0"/>
              </a:rPr>
              <a:t>Environment </a:t>
            </a:r>
            <a:r>
              <a:rPr lang="en-US" sz="2000" dirty="0">
                <a:latin typeface="Book Antiqua" panose="02040602050305030304" pitchFamily="18" charset="0"/>
              </a:rPr>
              <a:t>&amp; Health. </a:t>
            </a:r>
            <a:endParaRPr lang="en-US" sz="2000" dirty="0" smtClean="0">
              <a:latin typeface="Book Antiqua" panose="02040602050305030304" pitchFamily="18" charset="0"/>
            </a:endParaRPr>
          </a:p>
          <a:p>
            <a:pPr algn="just"/>
            <a:endParaRPr lang="en-US" sz="2000" dirty="0">
              <a:latin typeface="Book Antiqua" panose="02040602050305030304" pitchFamily="18" charset="0"/>
            </a:endParaRPr>
          </a:p>
          <a:p>
            <a:pPr algn="just"/>
            <a:r>
              <a:rPr lang="en-US" sz="2000" dirty="0" smtClean="0">
                <a:latin typeface="Book Antiqua" panose="02040602050305030304" pitchFamily="18" charset="0"/>
              </a:rPr>
              <a:t>We </a:t>
            </a:r>
            <a:r>
              <a:rPr lang="en-US" sz="2000" dirty="0">
                <a:latin typeface="Book Antiqua" panose="02040602050305030304" pitchFamily="18" charset="0"/>
              </a:rPr>
              <a:t>shall endeavor to undertake our projects under the banner of the Welspun Foundation for Health and Knowledge (WFHK) that aim towards holistic development of the villages around our plant and project </a:t>
            </a:r>
            <a:r>
              <a:rPr lang="en-US" sz="2000" dirty="0" smtClean="0">
                <a:latin typeface="Book Antiqua" panose="02040602050305030304" pitchFamily="18" charset="0"/>
              </a:rPr>
              <a:t>locations.</a:t>
            </a:r>
            <a:endParaRPr lang="en-US" sz="2000" dirty="0">
              <a:latin typeface="Book Antiqua" panose="02040602050305030304" pitchFamily="18" charset="0"/>
            </a:endParaRPr>
          </a:p>
        </p:txBody>
      </p:sp>
    </p:spTree>
    <p:extLst>
      <p:ext uri="{BB962C8B-B14F-4D97-AF65-F5344CB8AC3E}">
        <p14:creationId xmlns:p14="http://schemas.microsoft.com/office/powerpoint/2010/main" val="4290623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8839200" cy="5016758"/>
          </a:xfrm>
          <a:prstGeom prst="rect">
            <a:avLst/>
          </a:prstGeom>
          <a:noFill/>
        </p:spPr>
        <p:txBody>
          <a:bodyPr wrap="square" rtlCol="0">
            <a:spAutoFit/>
          </a:bodyPr>
          <a:lstStyle/>
          <a:p>
            <a:pPr algn="just"/>
            <a:r>
              <a:rPr lang="en-US" sz="2000" b="1" dirty="0" smtClean="0">
                <a:latin typeface="Book Antiqua" panose="02040602050305030304" pitchFamily="18" charset="0"/>
              </a:rPr>
              <a:t>LIST OF PROJECTS APPROVED BY THE BOARD OF WELSPUN INDIA LIMITED FOR THE FINANCIAL YEAR 2022-23.</a:t>
            </a:r>
          </a:p>
          <a:p>
            <a:pPr algn="just"/>
            <a:r>
              <a:rPr lang="en-US" sz="2000" b="1" dirty="0" smtClean="0">
                <a:latin typeface="Book Antiqua" panose="02040602050305030304" pitchFamily="18" charset="0"/>
              </a:rPr>
              <a:t>------------------------------------------------------------------------------------------------------</a:t>
            </a:r>
          </a:p>
          <a:p>
            <a:pPr marL="457200" indent="-457200" fontAlgn="ctr">
              <a:buFont typeface="+mj-lt"/>
              <a:buAutoNum type="arabicPeriod"/>
            </a:pPr>
            <a:r>
              <a:rPr lang="en-IN" sz="2000" b="1" dirty="0" smtClean="0">
                <a:latin typeface="Book Antiqua" panose="02040602050305030304" pitchFamily="18" charset="0"/>
              </a:rPr>
              <a:t>Wel-Shiksha</a:t>
            </a:r>
            <a:endParaRPr lang="en-US" sz="2000" dirty="0" smtClean="0">
              <a:latin typeface="Book Antiqua" panose="02040602050305030304" pitchFamily="18" charset="0"/>
            </a:endParaRPr>
          </a:p>
          <a:p>
            <a:pPr fontAlgn="ctr"/>
            <a:endParaRPr lang="en-US" sz="2000" dirty="0" smtClean="0">
              <a:latin typeface="Book Antiqua" panose="02040602050305030304" pitchFamily="18" charset="0"/>
            </a:endParaRPr>
          </a:p>
          <a:p>
            <a:pPr marL="457200" indent="-457200" fontAlgn="ctr">
              <a:buFont typeface="+mj-lt"/>
              <a:buAutoNum type="arabicPeriod" startAt="2"/>
            </a:pPr>
            <a:r>
              <a:rPr lang="en-IN" sz="2000" b="1" dirty="0" smtClean="0">
                <a:latin typeface="Book Antiqua" panose="02040602050305030304" pitchFamily="18" charset="0"/>
              </a:rPr>
              <a:t>Wel-Netrutva – Livelihood and Health</a:t>
            </a:r>
          </a:p>
          <a:p>
            <a:pPr marL="457200" indent="-457200" algn="just">
              <a:spcAft>
                <a:spcPts val="0"/>
              </a:spcAft>
              <a:buFont typeface="+mj-lt"/>
              <a:buAutoNum type="arabicPeriod" startAt="3"/>
              <a:tabLst>
                <a:tab pos="457200" algn="l"/>
              </a:tabLst>
            </a:pPr>
            <a:endParaRPr lang="en-IN" sz="2000" b="1" dirty="0" smtClean="0">
              <a:latin typeface="Book Antiqua" panose="02040602050305030304" pitchFamily="18" charset="0"/>
              <a:ea typeface="Times New Roman" panose="02020603050405020304" pitchFamily="18" charset="0"/>
              <a:cs typeface="Arial" panose="020B0604020202020204" pitchFamily="34" charset="0"/>
            </a:endParaRPr>
          </a:p>
          <a:p>
            <a:pPr marL="457200" indent="-457200" algn="just">
              <a:spcAft>
                <a:spcPts val="0"/>
              </a:spcAft>
              <a:buFont typeface="+mj-lt"/>
              <a:buAutoNum type="arabicPeriod" startAt="3"/>
              <a:tabLst>
                <a:tab pos="457200" algn="l"/>
              </a:tabLst>
            </a:pPr>
            <a:r>
              <a:rPr lang="en-IN" sz="2000" b="1" dirty="0" smtClean="0">
                <a:latin typeface="Book Antiqua" panose="02040602050305030304" pitchFamily="18" charset="0"/>
                <a:ea typeface="Times New Roman" panose="02020603050405020304" pitchFamily="18" charset="0"/>
                <a:cs typeface="Arial" panose="020B0604020202020204" pitchFamily="34" charset="0"/>
              </a:rPr>
              <a:t>Environmental </a:t>
            </a:r>
            <a:r>
              <a:rPr lang="en-IN" sz="2000" b="1" dirty="0">
                <a:latin typeface="Book Antiqua" panose="02040602050305030304" pitchFamily="18" charset="0"/>
                <a:ea typeface="Times New Roman" panose="02020603050405020304" pitchFamily="18" charset="0"/>
                <a:cs typeface="Arial" panose="020B0604020202020204" pitchFamily="34" charset="0"/>
              </a:rPr>
              <a:t>communities and </a:t>
            </a:r>
            <a:r>
              <a:rPr lang="en-IN" sz="2000" b="1" dirty="0" smtClean="0">
                <a:latin typeface="Book Antiqua" panose="02040602050305030304" pitchFamily="18" charset="0"/>
                <a:ea typeface="Times New Roman" panose="02020603050405020304" pitchFamily="18" charset="0"/>
                <a:cs typeface="Arial" panose="020B0604020202020204" pitchFamily="34" charset="0"/>
              </a:rPr>
              <a:t>plantation</a:t>
            </a:r>
          </a:p>
          <a:p>
            <a:pPr marL="457200" indent="-457200" algn="just">
              <a:spcAft>
                <a:spcPts val="0"/>
              </a:spcAft>
              <a:buFont typeface="+mj-lt"/>
              <a:buAutoNum type="arabicPeriod" startAt="3"/>
              <a:tabLst>
                <a:tab pos="457200" algn="l"/>
              </a:tabLst>
            </a:pPr>
            <a:endParaRPr lang="en-US" sz="2000" b="1" dirty="0">
              <a:latin typeface="Book Antiqua" panose="02040602050305030304" pitchFamily="18" charset="0"/>
              <a:ea typeface="Times New Roman" panose="02020603050405020304" pitchFamily="18" charset="0"/>
              <a:cs typeface="Arial" panose="020B0604020202020204" pitchFamily="34" charset="0"/>
            </a:endParaRPr>
          </a:p>
          <a:p>
            <a:pPr marL="457200" indent="-457200" algn="just">
              <a:spcAft>
                <a:spcPts val="0"/>
              </a:spcAft>
              <a:buFont typeface="+mj-lt"/>
              <a:buAutoNum type="arabicPeriod" startAt="3"/>
              <a:tabLst>
                <a:tab pos="457200" algn="l"/>
              </a:tabLst>
            </a:pPr>
            <a:r>
              <a:rPr lang="en-US" sz="2000" b="1" dirty="0" smtClean="0">
                <a:latin typeface="Book Antiqua" panose="02040602050305030304" pitchFamily="18" charset="0"/>
                <a:ea typeface="Times New Roman" panose="02020603050405020304" pitchFamily="18" charset="0"/>
                <a:cs typeface="Arial" panose="020B0604020202020204" pitchFamily="34" charset="0"/>
              </a:rPr>
              <a:t>Rural Livelihood</a:t>
            </a:r>
            <a:endParaRPr lang="en-IN" sz="2000" b="1" dirty="0">
              <a:latin typeface="Book Antiqua" panose="02040602050305030304" pitchFamily="18" charset="0"/>
              <a:ea typeface="Times New Roman" panose="02020603050405020304" pitchFamily="18" charset="0"/>
              <a:cs typeface="Arial" panose="020B0604020202020204" pitchFamily="34" charset="0"/>
            </a:endParaRPr>
          </a:p>
          <a:p>
            <a:pPr marL="457200" indent="-457200" algn="just">
              <a:spcAft>
                <a:spcPts val="0"/>
              </a:spcAft>
              <a:buFont typeface="+mj-lt"/>
              <a:buAutoNum type="arabicPeriod" startAt="3"/>
              <a:tabLst>
                <a:tab pos="457200" algn="l"/>
              </a:tabLst>
            </a:pPr>
            <a:endParaRPr lang="en-IN" sz="2000" b="1" dirty="0" smtClean="0">
              <a:latin typeface="Book Antiqua" panose="02040602050305030304" pitchFamily="18" charset="0"/>
              <a:ea typeface="Times New Roman" panose="02020603050405020304" pitchFamily="18" charset="0"/>
              <a:cs typeface="Arial" panose="020B0604020202020204" pitchFamily="34" charset="0"/>
            </a:endParaRPr>
          </a:p>
          <a:p>
            <a:pPr marL="457200" indent="-457200" algn="just">
              <a:spcAft>
                <a:spcPts val="0"/>
              </a:spcAft>
              <a:buFont typeface="+mj-lt"/>
              <a:buAutoNum type="arabicPeriod" startAt="3"/>
              <a:tabLst>
                <a:tab pos="457200" algn="l"/>
              </a:tabLst>
            </a:pPr>
            <a:r>
              <a:rPr lang="en-IN" sz="2000" b="1" dirty="0" smtClean="0">
                <a:latin typeface="Book Antiqua" panose="02040602050305030304" pitchFamily="18" charset="0"/>
                <a:ea typeface="Times New Roman" panose="02020603050405020304" pitchFamily="18" charset="0"/>
                <a:cs typeface="Arial" panose="020B0604020202020204" pitchFamily="34" charset="0"/>
              </a:rPr>
              <a:t>We-Volunteer</a:t>
            </a:r>
            <a:endParaRPr lang="en-IN" sz="2000" b="1" dirty="0">
              <a:latin typeface="Book Antiqua" panose="02040602050305030304" pitchFamily="18" charset="0"/>
              <a:ea typeface="Times New Roman" panose="02020603050405020304" pitchFamily="18" charset="0"/>
              <a:cs typeface="Arial" panose="020B0604020202020204" pitchFamily="34" charset="0"/>
            </a:endParaRPr>
          </a:p>
          <a:p>
            <a:pPr marL="457200" indent="-457200" algn="just">
              <a:spcAft>
                <a:spcPts val="0"/>
              </a:spcAft>
              <a:buFont typeface="+mj-lt"/>
              <a:buAutoNum type="arabicPeriod" startAt="3"/>
              <a:tabLst>
                <a:tab pos="457200" algn="l"/>
              </a:tabLst>
            </a:pPr>
            <a:endParaRPr lang="en-IN" sz="2000" b="1" dirty="0" smtClean="0">
              <a:latin typeface="Book Antiqua" panose="02040602050305030304" pitchFamily="18" charset="0"/>
              <a:ea typeface="Times New Roman" panose="02020603050405020304" pitchFamily="18" charset="0"/>
              <a:cs typeface="Arial" panose="020B0604020202020204" pitchFamily="34" charset="0"/>
            </a:endParaRPr>
          </a:p>
          <a:p>
            <a:pPr marL="457200" indent="-457200" algn="just">
              <a:spcAft>
                <a:spcPts val="0"/>
              </a:spcAft>
              <a:buFont typeface="+mj-lt"/>
              <a:buAutoNum type="arabicPeriod" startAt="3"/>
              <a:tabLst>
                <a:tab pos="457200" algn="l"/>
              </a:tabLst>
            </a:pPr>
            <a:r>
              <a:rPr lang="en-IN" sz="2000" b="1" dirty="0" smtClean="0">
                <a:latin typeface="Book Antiqua" panose="02040602050305030304" pitchFamily="18" charset="0"/>
                <a:ea typeface="Times New Roman" panose="02020603050405020304" pitchFamily="18" charset="0"/>
                <a:cs typeface="Arial" panose="020B0604020202020204" pitchFamily="34" charset="0"/>
              </a:rPr>
              <a:t>Institutional </a:t>
            </a:r>
            <a:r>
              <a:rPr lang="en-IN" sz="2000" b="1" dirty="0">
                <a:latin typeface="Book Antiqua" panose="02040602050305030304" pitchFamily="18" charset="0"/>
                <a:ea typeface="Times New Roman" panose="02020603050405020304" pitchFamily="18" charset="0"/>
                <a:cs typeface="Arial" panose="020B0604020202020204" pitchFamily="34" charset="0"/>
              </a:rPr>
              <a:t>Support</a:t>
            </a:r>
          </a:p>
          <a:p>
            <a:pPr marL="457200" indent="-457200" algn="just">
              <a:spcAft>
                <a:spcPts val="0"/>
              </a:spcAft>
              <a:buFont typeface="+mj-lt"/>
              <a:buAutoNum type="arabicPeriod" startAt="3"/>
              <a:tabLst>
                <a:tab pos="457200" algn="l"/>
              </a:tabLst>
            </a:pPr>
            <a:endParaRPr lang="en-IN" sz="2000" b="1" dirty="0" smtClean="0">
              <a:latin typeface="Book Antiqua" panose="02040602050305030304" pitchFamily="18" charset="0"/>
              <a:ea typeface="Times New Roman" panose="02020603050405020304" pitchFamily="18" charset="0"/>
              <a:cs typeface="Arial" panose="020B0604020202020204" pitchFamily="34" charset="0"/>
            </a:endParaRPr>
          </a:p>
          <a:p>
            <a:pPr marL="457200" indent="-457200" algn="just">
              <a:spcAft>
                <a:spcPts val="0"/>
              </a:spcAft>
              <a:buFont typeface="+mj-lt"/>
              <a:buAutoNum type="arabicPeriod" startAt="3"/>
              <a:tabLst>
                <a:tab pos="457200" algn="l"/>
              </a:tabLst>
            </a:pPr>
            <a:r>
              <a:rPr lang="en-IN" sz="2000" b="1" dirty="0" smtClean="0">
                <a:latin typeface="Book Antiqua" panose="02040602050305030304" pitchFamily="18" charset="0"/>
                <a:ea typeface="Times New Roman" panose="02020603050405020304" pitchFamily="18" charset="0"/>
                <a:cs typeface="Arial" panose="020B0604020202020204" pitchFamily="34" charset="0"/>
              </a:rPr>
              <a:t>Spend </a:t>
            </a:r>
            <a:r>
              <a:rPr lang="en-IN" sz="2000" b="1" dirty="0">
                <a:latin typeface="Book Antiqua" panose="02040602050305030304" pitchFamily="18" charset="0"/>
                <a:ea typeface="Times New Roman" panose="02020603050405020304" pitchFamily="18" charset="0"/>
                <a:cs typeface="Arial" panose="020B0604020202020204" pitchFamily="34" charset="0"/>
              </a:rPr>
              <a:t>on Covid-19</a:t>
            </a:r>
            <a:endParaRPr lang="en-US" sz="2000" b="1" dirty="0">
              <a:latin typeface="Book Antiqua" panose="0204060205030503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47721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t="34934" b="32194"/>
          <a:stretch/>
        </p:blipFill>
        <p:spPr>
          <a:xfrm>
            <a:off x="105891" y="0"/>
            <a:ext cx="2667000" cy="533400"/>
          </a:xfrm>
          <a:prstGeom prst="rect">
            <a:avLst/>
          </a:prstGeom>
        </p:spPr>
      </p:pic>
      <p:sp>
        <p:nvSpPr>
          <p:cNvPr id="18" name="Rectangle 17"/>
          <p:cNvSpPr/>
          <p:nvPr/>
        </p:nvSpPr>
        <p:spPr>
          <a:xfrm>
            <a:off x="156962" y="838200"/>
            <a:ext cx="8777757" cy="1792798"/>
          </a:xfrm>
          <a:prstGeom prst="rect">
            <a:avLst/>
          </a:prstGeom>
        </p:spPr>
        <p:txBody>
          <a:bodyPr wrap="square">
            <a:spAutoFit/>
          </a:bodyPr>
          <a:lstStyle/>
          <a:p>
            <a:pPr algn="just"/>
            <a:r>
              <a:rPr lang="en-US" sz="2000" b="1" dirty="0">
                <a:solidFill>
                  <a:prstClr val="black"/>
                </a:solidFill>
                <a:latin typeface="Times New Roman" panose="02020603050405020304" pitchFamily="18" charset="0"/>
                <a:cs typeface="Times New Roman" panose="02020603050405020304" pitchFamily="18" charset="0"/>
              </a:rPr>
              <a:t>Objective: </a:t>
            </a:r>
            <a:r>
              <a:rPr lang="en-US" sz="2000" dirty="0">
                <a:solidFill>
                  <a:prstClr val="black"/>
                </a:solidFill>
                <a:latin typeface="Times New Roman" panose="02020603050405020304" pitchFamily="18" charset="0"/>
                <a:cs typeface="Times New Roman" panose="02020603050405020304" pitchFamily="18" charset="0"/>
              </a:rPr>
              <a:t>The project aims at improving learning levels outcome of students from government schools by merging the interventions of Digital Classroom, Shiksha Saathis (Para Teacher) and Teacher Trainings along with volunteers from the villages to promote education.</a:t>
            </a:r>
          </a:p>
          <a:p>
            <a:pPr algn="just"/>
            <a:endParaRPr lang="en-US" sz="1050" b="1" dirty="0">
              <a:solidFill>
                <a:prstClr val="black"/>
              </a:solidFill>
              <a:latin typeface="Times New Roman" panose="02020603050405020304" pitchFamily="18" charset="0"/>
              <a:cs typeface="Times New Roman" panose="02020603050405020304" pitchFamily="18" charset="0"/>
            </a:endParaRPr>
          </a:p>
          <a:p>
            <a:pPr algn="just"/>
            <a:r>
              <a:rPr lang="en-US" sz="2000" b="1" dirty="0">
                <a:solidFill>
                  <a:prstClr val="black"/>
                </a:solidFill>
                <a:latin typeface="Times New Roman" panose="02020603050405020304" pitchFamily="18" charset="0"/>
                <a:cs typeface="Times New Roman" panose="02020603050405020304" pitchFamily="18" charset="0"/>
              </a:rPr>
              <a:t>Locations: </a:t>
            </a:r>
            <a:r>
              <a:rPr lang="en-US" sz="2000" dirty="0" smtClean="0">
                <a:solidFill>
                  <a:prstClr val="black"/>
                </a:solidFill>
                <a:latin typeface="Times New Roman" panose="02020603050405020304" pitchFamily="18" charset="0"/>
                <a:cs typeface="Times New Roman" panose="02020603050405020304" pitchFamily="18" charset="0"/>
              </a:rPr>
              <a:t>Gujarat and Telangana</a:t>
            </a: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227509" y="4340825"/>
            <a:ext cx="2240578" cy="323165"/>
          </a:xfrm>
          <a:prstGeom prst="rect">
            <a:avLst/>
          </a:prstGeom>
        </p:spPr>
        <p:txBody>
          <a:bodyPr wrap="square">
            <a:spAutoFit/>
          </a:bodyPr>
          <a:lstStyle/>
          <a:p>
            <a:pPr algn="ctr"/>
            <a:r>
              <a:rPr lang="en-US" sz="1500" b="1" dirty="0">
                <a:solidFill>
                  <a:prstClr val="black"/>
                </a:solidFill>
                <a:latin typeface="Agency FB" panose="020B0503020202020204" pitchFamily="34" charset="0"/>
              </a:rPr>
              <a:t>Learning Levels  Summer Camp</a:t>
            </a:r>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t="12317"/>
          <a:stretch/>
        </p:blipFill>
        <p:spPr>
          <a:xfrm>
            <a:off x="6593818" y="2974232"/>
            <a:ext cx="2245382" cy="1376678"/>
          </a:xfrm>
          <a:prstGeom prst="rect">
            <a:avLst/>
          </a:prstGeom>
          <a:noFill/>
          <a:ln w="12700">
            <a:solidFill>
              <a:schemeClr val="tx1"/>
            </a:solidFill>
          </a:ln>
        </p:spPr>
      </p:pic>
      <p:sp>
        <p:nvSpPr>
          <p:cNvPr id="21" name="Rectangle 20"/>
          <p:cNvSpPr/>
          <p:nvPr/>
        </p:nvSpPr>
        <p:spPr>
          <a:xfrm>
            <a:off x="6623246" y="4350910"/>
            <a:ext cx="2163054" cy="323165"/>
          </a:xfrm>
          <a:prstGeom prst="rect">
            <a:avLst/>
          </a:prstGeom>
        </p:spPr>
        <p:txBody>
          <a:bodyPr wrap="square">
            <a:spAutoFit/>
          </a:bodyPr>
          <a:lstStyle/>
          <a:p>
            <a:pPr algn="ctr"/>
            <a:r>
              <a:rPr lang="en-US" sz="1500" b="1" dirty="0">
                <a:solidFill>
                  <a:prstClr val="black"/>
                </a:solidFill>
                <a:latin typeface="Agency FB" panose="020B0503020202020204" pitchFamily="34" charset="0"/>
              </a:rPr>
              <a:t>Ved Vidyalaya</a:t>
            </a:r>
            <a:endParaRPr lang="en-US" sz="1500" dirty="0">
              <a:solidFill>
                <a:prstClr val="black"/>
              </a:solidFill>
              <a:latin typeface="Agency FB" panose="020B0503020202020204" pitchFamily="34" charset="0"/>
            </a:endParaRPr>
          </a:p>
        </p:txBody>
      </p:sp>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l="17302"/>
          <a:stretch/>
        </p:blipFill>
        <p:spPr>
          <a:xfrm>
            <a:off x="299748" y="2974232"/>
            <a:ext cx="2051127" cy="1376678"/>
          </a:xfrm>
          <a:prstGeom prst="rect">
            <a:avLst/>
          </a:prstGeom>
          <a:ln w="12700">
            <a:solidFill>
              <a:schemeClr val="tx1"/>
            </a:solidFill>
          </a:ln>
        </p:spPr>
      </p:pic>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16311" r="16048"/>
          <a:stretch/>
        </p:blipFill>
        <p:spPr>
          <a:xfrm>
            <a:off x="3522551" y="2978161"/>
            <a:ext cx="2168339" cy="1372750"/>
          </a:xfrm>
          <a:prstGeom prst="rect">
            <a:avLst/>
          </a:prstGeom>
          <a:ln w="12700">
            <a:solidFill>
              <a:schemeClr val="tx1"/>
            </a:solidFill>
          </a:ln>
        </p:spPr>
      </p:pic>
      <p:sp>
        <p:nvSpPr>
          <p:cNvPr id="24" name="Rectangle 23"/>
          <p:cNvSpPr/>
          <p:nvPr/>
        </p:nvSpPr>
        <p:spPr>
          <a:xfrm>
            <a:off x="3522551" y="4323919"/>
            <a:ext cx="2168339" cy="323165"/>
          </a:xfrm>
          <a:prstGeom prst="rect">
            <a:avLst/>
          </a:prstGeom>
        </p:spPr>
        <p:txBody>
          <a:bodyPr wrap="square">
            <a:spAutoFit/>
          </a:bodyPr>
          <a:lstStyle/>
          <a:p>
            <a:pPr algn="ctr"/>
            <a:r>
              <a:rPr lang="en-US" sz="1500" b="1" dirty="0" err="1">
                <a:solidFill>
                  <a:prstClr val="black"/>
                </a:solidFill>
                <a:latin typeface="Agency FB" panose="020B0503020202020204" pitchFamily="34" charset="0"/>
              </a:rPr>
              <a:t>Shala</a:t>
            </a:r>
            <a:r>
              <a:rPr lang="en-US" sz="1500" b="1" dirty="0">
                <a:solidFill>
                  <a:prstClr val="black"/>
                </a:solidFill>
                <a:latin typeface="Agency FB" panose="020B0503020202020204" pitchFamily="34" charset="0"/>
              </a:rPr>
              <a:t> </a:t>
            </a:r>
            <a:r>
              <a:rPr lang="en-US" sz="1500" b="1" dirty="0" err="1">
                <a:solidFill>
                  <a:prstClr val="black"/>
                </a:solidFill>
                <a:latin typeface="Agency FB" panose="020B0503020202020204" pitchFamily="34" charset="0"/>
              </a:rPr>
              <a:t>Praveshutsav</a:t>
            </a:r>
            <a:endParaRPr lang="en-US" sz="1500" b="1" dirty="0">
              <a:solidFill>
                <a:prstClr val="black"/>
              </a:solidFill>
              <a:latin typeface="Agency FB" panose="020B0503020202020204" pitchFamily="34" charset="0"/>
            </a:endParaRPr>
          </a:p>
        </p:txBody>
      </p:sp>
      <p:pic>
        <p:nvPicPr>
          <p:cNvPr id="25"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l="17868" r="13089"/>
          <a:stretch/>
        </p:blipFill>
        <p:spPr>
          <a:xfrm>
            <a:off x="285260" y="4647306"/>
            <a:ext cx="2028491" cy="1383085"/>
          </a:xfrm>
          <a:prstGeom prst="rect">
            <a:avLst/>
          </a:prstGeom>
          <a:ln w="12700">
            <a:solidFill>
              <a:schemeClr val="tx1"/>
            </a:solidFill>
          </a:ln>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3648" y="4641516"/>
            <a:ext cx="2245382" cy="1371600"/>
          </a:xfrm>
          <a:prstGeom prst="rect">
            <a:avLst/>
          </a:prstGeom>
          <a:ln w="12700">
            <a:solidFill>
              <a:schemeClr val="tx1"/>
            </a:solidFill>
          </a:ln>
        </p:spPr>
      </p:pic>
      <p:sp>
        <p:nvSpPr>
          <p:cNvPr id="27" name="Rectangle 26"/>
          <p:cNvSpPr/>
          <p:nvPr/>
        </p:nvSpPr>
        <p:spPr>
          <a:xfrm>
            <a:off x="170360" y="5988086"/>
            <a:ext cx="2240578" cy="323165"/>
          </a:xfrm>
          <a:prstGeom prst="rect">
            <a:avLst/>
          </a:prstGeom>
        </p:spPr>
        <p:txBody>
          <a:bodyPr wrap="square">
            <a:spAutoFit/>
          </a:bodyPr>
          <a:lstStyle/>
          <a:p>
            <a:pPr algn="ctr"/>
            <a:r>
              <a:rPr lang="en-US" sz="1500" b="1" dirty="0">
                <a:solidFill>
                  <a:prstClr val="black"/>
                </a:solidFill>
                <a:latin typeface="Agency FB" panose="020B0503020202020204" pitchFamily="34" charset="0"/>
              </a:rPr>
              <a:t>Learning Camp in School</a:t>
            </a:r>
          </a:p>
        </p:txBody>
      </p:sp>
      <p:sp>
        <p:nvSpPr>
          <p:cNvPr id="28" name="Rectangle 27"/>
          <p:cNvSpPr/>
          <p:nvPr/>
        </p:nvSpPr>
        <p:spPr>
          <a:xfrm>
            <a:off x="6566097" y="5998171"/>
            <a:ext cx="2163054" cy="323165"/>
          </a:xfrm>
          <a:prstGeom prst="rect">
            <a:avLst/>
          </a:prstGeom>
        </p:spPr>
        <p:txBody>
          <a:bodyPr wrap="square">
            <a:spAutoFit/>
          </a:bodyPr>
          <a:lstStyle/>
          <a:p>
            <a:pPr algn="ctr"/>
            <a:r>
              <a:rPr lang="en-US" sz="1500" b="1" dirty="0">
                <a:solidFill>
                  <a:prstClr val="black"/>
                </a:solidFill>
                <a:latin typeface="Agency FB" panose="020B0503020202020204" pitchFamily="34" charset="0"/>
              </a:rPr>
              <a:t>Digital Smart Classroom</a:t>
            </a:r>
            <a:endParaRPr lang="en-US" sz="1500" dirty="0">
              <a:solidFill>
                <a:prstClr val="black"/>
              </a:solidFill>
              <a:latin typeface="Agency FB" panose="020B0503020202020204" pitchFamily="34" charset="0"/>
            </a:endParaRPr>
          </a:p>
        </p:txBody>
      </p:sp>
      <p:sp>
        <p:nvSpPr>
          <p:cNvPr id="29" name="Rectangle 28"/>
          <p:cNvSpPr/>
          <p:nvPr/>
        </p:nvSpPr>
        <p:spPr>
          <a:xfrm>
            <a:off x="3475487" y="6001435"/>
            <a:ext cx="2168339" cy="323165"/>
          </a:xfrm>
          <a:prstGeom prst="rect">
            <a:avLst/>
          </a:prstGeom>
        </p:spPr>
        <p:txBody>
          <a:bodyPr wrap="square">
            <a:spAutoFit/>
          </a:bodyPr>
          <a:lstStyle/>
          <a:p>
            <a:pPr algn="ctr"/>
            <a:r>
              <a:rPr lang="en-US" sz="1500" b="1" dirty="0">
                <a:solidFill>
                  <a:prstClr val="black"/>
                </a:solidFill>
                <a:latin typeface="Agency FB" panose="020B0503020202020204" pitchFamily="34" charset="0"/>
              </a:rPr>
              <a:t>Meeting with SMC Members</a:t>
            </a:r>
          </a:p>
        </p:txBody>
      </p:sp>
      <p:pic>
        <p:nvPicPr>
          <p:cNvPr id="30" name="Picture 29"/>
          <p:cNvPicPr>
            <a:picLocks noChangeAspect="1"/>
          </p:cNvPicPr>
          <p:nvPr/>
        </p:nvPicPr>
        <p:blipFill rotWithShape="1">
          <a:blip r:embed="rId8" cstate="print">
            <a:extLst>
              <a:ext uri="{28A0092B-C50C-407E-A947-70E740481C1C}">
                <a14:useLocalDpi xmlns:a14="http://schemas.microsoft.com/office/drawing/2010/main" val="0"/>
              </a:ext>
            </a:extLst>
          </a:blip>
          <a:srcRect r="32169"/>
          <a:stretch/>
        </p:blipFill>
        <p:spPr>
          <a:xfrm>
            <a:off x="3525869" y="4647728"/>
            <a:ext cx="2156640" cy="1390028"/>
          </a:xfrm>
          <a:prstGeom prst="rect">
            <a:avLst/>
          </a:prstGeom>
          <a:ln w="12700">
            <a:solidFill>
              <a:schemeClr val="tx1"/>
            </a:solidFill>
          </a:ln>
        </p:spPr>
      </p:pic>
    </p:spTree>
    <p:extLst>
      <p:ext uri="{BB962C8B-B14F-4D97-AF65-F5344CB8AC3E}">
        <p14:creationId xmlns:p14="http://schemas.microsoft.com/office/powerpoint/2010/main" val="1006124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1682" y="5777807"/>
            <a:ext cx="2686318" cy="954107"/>
          </a:xfrm>
          <a:prstGeom prst="rect">
            <a:avLst/>
          </a:prstGeom>
        </p:spPr>
        <p:txBody>
          <a:bodyPr wrap="square">
            <a:spAutoFit/>
          </a:bodyPr>
          <a:lstStyle/>
          <a:p>
            <a:pPr algn="ctr"/>
            <a:r>
              <a:rPr lang="en-US" sz="2800" b="1" dirty="0" smtClean="0">
                <a:latin typeface="Agency FB" panose="020B0503020202020204" pitchFamily="34" charset="0"/>
              </a:rPr>
              <a:t>Livelihood Opportunities</a:t>
            </a:r>
            <a:endParaRPr lang="en-US" sz="2800" dirty="0">
              <a:latin typeface="Agency FB" panose="020B0503020202020204" pitchFamily="34" charset="0"/>
            </a:endParaRPr>
          </a:p>
        </p:txBody>
      </p:sp>
      <p:sp>
        <p:nvSpPr>
          <p:cNvPr id="7" name="Rectangle 6"/>
          <p:cNvSpPr/>
          <p:nvPr/>
        </p:nvSpPr>
        <p:spPr>
          <a:xfrm>
            <a:off x="3170856" y="5777807"/>
            <a:ext cx="2686318" cy="954107"/>
          </a:xfrm>
          <a:prstGeom prst="rect">
            <a:avLst/>
          </a:prstGeom>
        </p:spPr>
        <p:txBody>
          <a:bodyPr wrap="square">
            <a:spAutoFit/>
          </a:bodyPr>
          <a:lstStyle/>
          <a:p>
            <a:pPr algn="ctr"/>
            <a:r>
              <a:rPr lang="en-US" sz="2800" b="1" dirty="0" smtClean="0">
                <a:latin typeface="Agency FB" panose="020B0503020202020204" pitchFamily="34" charset="0"/>
              </a:rPr>
              <a:t>Improved Healthcare</a:t>
            </a:r>
            <a:endParaRPr lang="en-US" sz="2800" dirty="0">
              <a:latin typeface="Agency FB" panose="020B0503020202020204" pitchFamily="34" charset="0"/>
            </a:endParaRPr>
          </a:p>
        </p:txBody>
      </p:sp>
      <p:sp>
        <p:nvSpPr>
          <p:cNvPr id="10" name="Rectangle 9"/>
          <p:cNvSpPr/>
          <p:nvPr/>
        </p:nvSpPr>
        <p:spPr>
          <a:xfrm>
            <a:off x="6096000" y="5777807"/>
            <a:ext cx="2686318" cy="523220"/>
          </a:xfrm>
          <a:prstGeom prst="rect">
            <a:avLst/>
          </a:prstGeom>
        </p:spPr>
        <p:txBody>
          <a:bodyPr wrap="square">
            <a:spAutoFit/>
          </a:bodyPr>
          <a:lstStyle/>
          <a:p>
            <a:pPr algn="ctr"/>
            <a:r>
              <a:rPr lang="en-US" sz="2800" b="1" dirty="0" smtClean="0">
                <a:latin typeface="Agency FB" panose="020B0503020202020204" pitchFamily="34" charset="0"/>
              </a:rPr>
              <a:t>Community Health</a:t>
            </a:r>
            <a:endParaRPr lang="en-US" sz="2800" dirty="0">
              <a:latin typeface="Agency FB" panose="020B0503020202020204"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996611"/>
            <a:ext cx="2534717" cy="1689811"/>
          </a:xfrm>
          <a:prstGeom prst="rect">
            <a:avLst/>
          </a:prstGeom>
          <a:ln w="19050">
            <a:solidFill>
              <a:schemeClr val="tx1"/>
            </a:solidFill>
          </a:ln>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35796"/>
          <a:stretch/>
        </p:blipFill>
        <p:spPr>
          <a:xfrm>
            <a:off x="3352800" y="3996611"/>
            <a:ext cx="2438400" cy="1709058"/>
          </a:xfrm>
          <a:prstGeom prst="rect">
            <a:avLst/>
          </a:prstGeom>
          <a:ln w="12700">
            <a:solidFill>
              <a:schemeClr val="tx1"/>
            </a:solidFill>
          </a:ln>
        </p:spPr>
      </p:pic>
      <p:sp>
        <p:nvSpPr>
          <p:cNvPr id="11" name="Rectangle 10"/>
          <p:cNvSpPr/>
          <p:nvPr/>
        </p:nvSpPr>
        <p:spPr>
          <a:xfrm>
            <a:off x="156962" y="762000"/>
            <a:ext cx="8806734" cy="2554545"/>
          </a:xfrm>
          <a:prstGeom prst="rect">
            <a:avLst/>
          </a:prstGeom>
        </p:spPr>
        <p:txBody>
          <a:bodyPr wrap="square">
            <a:spAutoFit/>
          </a:bodyPr>
          <a:lstStyle/>
          <a:p>
            <a:pPr algn="just"/>
            <a:r>
              <a:rPr lang="en-US" sz="2000" b="1" dirty="0" smtClean="0">
                <a:solidFill>
                  <a:prstClr val="black"/>
                </a:solidFill>
                <a:latin typeface="Times New Roman" panose="02020603050405020304" pitchFamily="18" charset="0"/>
                <a:cs typeface="Times New Roman" panose="02020603050405020304" pitchFamily="18" charset="0"/>
              </a:rPr>
              <a:t>Objective</a:t>
            </a:r>
            <a:r>
              <a:rPr lang="en-US" sz="2000" b="1" dirty="0">
                <a:solidFill>
                  <a:prstClr val="black"/>
                </a:solidFill>
                <a:latin typeface="Times New Roman" panose="02020603050405020304" pitchFamily="18" charset="0"/>
                <a:cs typeface="Times New Roman" panose="02020603050405020304" pitchFamily="18" charset="0"/>
              </a:rPr>
              <a:t>: </a:t>
            </a:r>
            <a:r>
              <a:rPr lang="en-US" sz="2000" kern="0" dirty="0">
                <a:solidFill>
                  <a:prstClr val="black"/>
                </a:solidFill>
                <a:latin typeface="Times New Roman" panose="02020603050405020304" pitchFamily="18" charset="0"/>
                <a:cs typeface="Times New Roman" panose="02020603050405020304" pitchFamily="18" charset="0"/>
              </a:rPr>
              <a:t>To empower women in rural areas by improving health practices and creating sustainable farm and non farm based livelihood opportunities.</a:t>
            </a:r>
            <a:endParaRPr lang="en-US" sz="2000" dirty="0">
              <a:solidFill>
                <a:prstClr val="black"/>
              </a:solidFill>
              <a:latin typeface="Times New Roman" panose="02020603050405020304" pitchFamily="18" charset="0"/>
              <a:cs typeface="Times New Roman" panose="02020603050405020304" pitchFamily="18" charset="0"/>
            </a:endParaRPr>
          </a:p>
          <a:p>
            <a:pPr algn="just"/>
            <a:endParaRPr lang="en-US" sz="2000" b="1" dirty="0">
              <a:solidFill>
                <a:prstClr val="black"/>
              </a:solidFill>
              <a:latin typeface="Times New Roman" panose="02020603050405020304" pitchFamily="18" charset="0"/>
              <a:cs typeface="Times New Roman" panose="02020603050405020304" pitchFamily="18" charset="0"/>
            </a:endParaRPr>
          </a:p>
          <a:p>
            <a:pPr algn="just"/>
            <a:r>
              <a:rPr lang="en-US" sz="2000" b="1" dirty="0">
                <a:solidFill>
                  <a:prstClr val="black"/>
                </a:solidFill>
                <a:latin typeface="Times New Roman" panose="02020603050405020304" pitchFamily="18" charset="0"/>
                <a:cs typeface="Times New Roman" panose="02020603050405020304" pitchFamily="18" charset="0"/>
              </a:rPr>
              <a:t>About:</a:t>
            </a:r>
            <a:r>
              <a:rPr lang="en-US" sz="2000" dirty="0">
                <a:solidFill>
                  <a:prstClr val="black"/>
                </a:solidFill>
                <a:latin typeface="Times New Roman" panose="02020603050405020304" pitchFamily="18" charset="0"/>
                <a:cs typeface="Times New Roman" panose="02020603050405020304" pitchFamily="18" charset="0"/>
              </a:rPr>
              <a:t> Individual and Group Enterprises to create livelihood opportunities. The health aspect of the program focuses on improvement in preventive and curative health aspects of adolescent girls and women.</a:t>
            </a:r>
          </a:p>
          <a:p>
            <a:pPr algn="just"/>
            <a:endParaRPr lang="en-US" sz="2000" b="1" dirty="0">
              <a:solidFill>
                <a:prstClr val="black"/>
              </a:solidFill>
              <a:latin typeface="Times New Roman" panose="02020603050405020304" pitchFamily="18" charset="0"/>
              <a:cs typeface="Times New Roman" panose="02020603050405020304" pitchFamily="18" charset="0"/>
            </a:endParaRPr>
          </a:p>
          <a:p>
            <a:pPr algn="just"/>
            <a:r>
              <a:rPr lang="en-US" sz="2000" b="1" dirty="0">
                <a:solidFill>
                  <a:prstClr val="black"/>
                </a:solidFill>
                <a:latin typeface="Times New Roman" panose="02020603050405020304" pitchFamily="18" charset="0"/>
                <a:cs typeface="Times New Roman" panose="02020603050405020304" pitchFamily="18" charset="0"/>
              </a:rPr>
              <a:t>Locations:</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smtClean="0">
                <a:solidFill>
                  <a:prstClr val="black"/>
                </a:solidFill>
                <a:latin typeface="Times New Roman" panose="02020603050405020304" pitchFamily="18" charset="0"/>
                <a:cs typeface="Times New Roman" panose="02020603050405020304" pitchFamily="18" charset="0"/>
              </a:rPr>
              <a:t>Gujarat and Telangana</a:t>
            </a:r>
            <a:r>
              <a:rPr lang="en-US" sz="2000" b="1" dirty="0" smtClean="0">
                <a:solidFill>
                  <a:prstClr val="black"/>
                </a:solidFill>
                <a:latin typeface="Times New Roman" panose="02020603050405020304" pitchFamily="18" charset="0"/>
                <a:cs typeface="Times New Roman" panose="02020603050405020304" pitchFamily="18" charset="0"/>
              </a:rPr>
              <a:t> </a:t>
            </a:r>
            <a:endParaRPr lang="en-US" sz="2000" b="1" dirty="0">
              <a:solidFill>
                <a:srgbClr val="FFC000"/>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724" y="3996611"/>
            <a:ext cx="2608940" cy="1709058"/>
          </a:xfrm>
          <a:prstGeom prst="rect">
            <a:avLst/>
          </a:prstGeom>
          <a:ln w="12700">
            <a:solidFill>
              <a:schemeClr val="tx1"/>
            </a:solidFill>
          </a:ln>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6666" t="36303" r="5000" b="34934"/>
          <a:stretch/>
        </p:blipFill>
        <p:spPr>
          <a:xfrm>
            <a:off x="50800" y="0"/>
            <a:ext cx="2692400" cy="533400"/>
          </a:xfrm>
          <a:prstGeom prst="rect">
            <a:avLst/>
          </a:prstGeom>
        </p:spPr>
      </p:pic>
    </p:spTree>
    <p:extLst>
      <p:ext uri="{BB962C8B-B14F-4D97-AF65-F5344CB8AC3E}">
        <p14:creationId xmlns:p14="http://schemas.microsoft.com/office/powerpoint/2010/main" val="2716713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68B53F-8CF9-4049-8218-62ADD45BE2B0}" type="slidenum">
              <a:rPr lang="en-US" smtClean="0"/>
              <a:pPr>
                <a:defRPr/>
              </a:pPr>
              <a:t>6</a:t>
            </a:fld>
            <a:endParaRPr lang="en-US" dirty="0"/>
          </a:p>
        </p:txBody>
      </p:sp>
      <p:sp>
        <p:nvSpPr>
          <p:cNvPr id="5" name="Rectangle 4"/>
          <p:cNvSpPr/>
          <p:nvPr/>
        </p:nvSpPr>
        <p:spPr>
          <a:xfrm>
            <a:off x="28977" y="0"/>
            <a:ext cx="5305023" cy="677108"/>
          </a:xfrm>
          <a:prstGeom prst="rect">
            <a:avLst/>
          </a:prstGeom>
        </p:spPr>
        <p:txBody>
          <a:bodyPr wrap="square">
            <a:spAutoFit/>
          </a:bodyPr>
          <a:lstStyle/>
          <a:p>
            <a:pPr algn="ctr"/>
            <a:r>
              <a:rPr lang="en-IN" sz="2400" b="1" dirty="0" smtClean="0">
                <a:latin typeface="Agency FB" panose="020B0503020202020204" pitchFamily="34" charset="0"/>
              </a:rPr>
              <a:t>Environmental programs and Tree plantations</a:t>
            </a:r>
            <a:endParaRPr lang="en-IN" sz="2400" b="1" dirty="0">
              <a:latin typeface="Agency FB" panose="020B0503020202020204" pitchFamily="34" charset="0"/>
            </a:endParaRPr>
          </a:p>
          <a:p>
            <a:endParaRPr lang="en-US" sz="1400" b="1" dirty="0">
              <a:solidFill>
                <a:srgbClr val="FFFF00"/>
              </a:solidFill>
              <a:latin typeface="Agency FB" panose="020B0503020202020204"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8761" b="27511"/>
          <a:stretch/>
        </p:blipFill>
        <p:spPr>
          <a:xfrm>
            <a:off x="609600" y="717551"/>
            <a:ext cx="8022771" cy="2559049"/>
          </a:xfrm>
          <a:prstGeom prst="rect">
            <a:avLst/>
          </a:prstGeom>
          <a:ln w="19050">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505200"/>
            <a:ext cx="2341973" cy="2514600"/>
          </a:xfrm>
          <a:prstGeom prst="rect">
            <a:avLst/>
          </a:prstGeom>
          <a:ln w="19050">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44" y="3505200"/>
            <a:ext cx="2674656" cy="2514599"/>
          </a:xfrm>
          <a:prstGeom prst="rect">
            <a:avLst/>
          </a:prstGeom>
          <a:ln w="19050">
            <a:solidFill>
              <a:schemeClr val="tx1"/>
            </a:solidFill>
          </a:ln>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24200" y="3505200"/>
            <a:ext cx="2667000" cy="2514599"/>
          </a:xfrm>
          <a:prstGeom prst="rect">
            <a:avLst/>
          </a:prstGeom>
          <a:ln w="19050">
            <a:solidFill>
              <a:schemeClr val="tx1"/>
            </a:solidFill>
          </a:ln>
        </p:spPr>
      </p:pic>
    </p:spTree>
    <p:extLst>
      <p:ext uri="{BB962C8B-B14F-4D97-AF65-F5344CB8AC3E}">
        <p14:creationId xmlns:p14="http://schemas.microsoft.com/office/powerpoint/2010/main" val="1029536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88626"/>
            <a:ext cx="1485900" cy="1468774"/>
          </a:xfrm>
          <a:prstGeom prst="rect">
            <a:avLst/>
          </a:prstGeom>
        </p:spPr>
      </p:pic>
      <p:sp>
        <p:nvSpPr>
          <p:cNvPr id="13" name="Rectangle 12"/>
          <p:cNvSpPr/>
          <p:nvPr/>
        </p:nvSpPr>
        <p:spPr>
          <a:xfrm>
            <a:off x="1828800" y="685800"/>
            <a:ext cx="2682830" cy="415498"/>
          </a:xfrm>
          <a:prstGeom prst="rect">
            <a:avLst/>
          </a:prstGeom>
        </p:spPr>
        <p:txBody>
          <a:bodyPr wrap="square">
            <a:spAutoFit/>
          </a:bodyPr>
          <a:lstStyle/>
          <a:p>
            <a:r>
              <a:rPr lang="en-US" sz="2100" b="1" dirty="0">
                <a:solidFill>
                  <a:prstClr val="black"/>
                </a:solidFill>
                <a:latin typeface="Agency FB" panose="020B0503020202020204" pitchFamily="34" charset="0"/>
              </a:rPr>
              <a:t>Employee Volunteering</a:t>
            </a:r>
            <a:endParaRPr lang="en-US" sz="2100" b="1" dirty="0">
              <a:solidFill>
                <a:srgbClr val="FFFF00"/>
              </a:solidFill>
              <a:latin typeface="Agency FB" panose="020B0503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197353233"/>
              </p:ext>
            </p:extLst>
          </p:nvPr>
        </p:nvGraphicFramePr>
        <p:xfrm>
          <a:off x="118168" y="2307332"/>
          <a:ext cx="4571999" cy="1477129"/>
        </p:xfrm>
        <a:graphic>
          <a:graphicData uri="http://schemas.openxmlformats.org/drawingml/2006/table">
            <a:tbl>
              <a:tblPr/>
              <a:tblGrid>
                <a:gridCol w="479308"/>
                <a:gridCol w="1714481"/>
                <a:gridCol w="1189105"/>
                <a:gridCol w="1189105"/>
              </a:tblGrid>
              <a:tr h="560621">
                <a:tc>
                  <a:txBody>
                    <a:bodyPr/>
                    <a:lstStyle/>
                    <a:p>
                      <a:pPr algn="ctr" fontAlgn="ctr"/>
                      <a:r>
                        <a:rPr lang="en-IN" sz="1400" b="1" i="0" u="none" strike="noStrike" dirty="0">
                          <a:solidFill>
                            <a:srgbClr val="000000"/>
                          </a:solidFill>
                          <a:effectLst/>
                          <a:latin typeface="Times New Roman" panose="02020603050405020304" pitchFamily="18" charset="0"/>
                          <a:cs typeface="Times New Roman" panose="02020603050405020304" pitchFamily="18" charset="0"/>
                        </a:rPr>
                        <a:t>Sr. No.</a:t>
                      </a:r>
                    </a:p>
                  </a:txBody>
                  <a:tcPr marL="2290" marR="2290" marT="2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IN" sz="1400" b="1" i="0" u="none" strike="noStrike" dirty="0" smtClean="0">
                          <a:solidFill>
                            <a:srgbClr val="000000"/>
                          </a:solidFill>
                          <a:effectLst/>
                          <a:latin typeface="Times New Roman" panose="02020603050405020304" pitchFamily="18" charset="0"/>
                          <a:cs typeface="Times New Roman" panose="02020603050405020304" pitchFamily="18" charset="0"/>
                        </a:rPr>
                        <a:t>Particulars</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290" marR="2290" marT="2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US" sz="1400" b="1" i="0" u="none" strike="noStrike" dirty="0" smtClean="0">
                          <a:solidFill>
                            <a:srgbClr val="000000"/>
                          </a:solidFill>
                          <a:effectLst/>
                          <a:latin typeface="Times New Roman" panose="02020603050405020304" pitchFamily="18" charset="0"/>
                          <a:cs typeface="Times New Roman" panose="02020603050405020304" pitchFamily="18" charset="0"/>
                        </a:rPr>
                        <a:t>Target</a:t>
                      </a:r>
                    </a:p>
                    <a:p>
                      <a:pPr algn="ctr" fontAlgn="ctr"/>
                      <a:r>
                        <a:rPr lang="en-US" sz="1400" b="1" i="0" u="none" strike="noStrike" dirty="0" smtClean="0">
                          <a:solidFill>
                            <a:srgbClr val="000000"/>
                          </a:solidFill>
                          <a:effectLst/>
                          <a:latin typeface="Times New Roman" panose="02020603050405020304" pitchFamily="18" charset="0"/>
                          <a:cs typeface="Times New Roman" panose="02020603050405020304" pitchFamily="18" charset="0"/>
                        </a:rPr>
                        <a:t>2022-23</a:t>
                      </a:r>
                      <a:endParaRPr lang="en-IN" sz="1400" b="1"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2290" marR="2290" marT="2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US" sz="1400" b="1" i="0" u="none" strike="noStrike" dirty="0" smtClean="0">
                          <a:solidFill>
                            <a:srgbClr val="000000"/>
                          </a:solidFill>
                          <a:effectLst/>
                          <a:latin typeface="Times New Roman" panose="02020603050405020304" pitchFamily="18" charset="0"/>
                          <a:cs typeface="Times New Roman" panose="02020603050405020304" pitchFamily="18" charset="0"/>
                        </a:rPr>
                        <a:t>Achieved Q1</a:t>
                      </a:r>
                    </a:p>
                    <a:p>
                      <a:pPr algn="ctr" fontAlgn="ctr"/>
                      <a:r>
                        <a:rPr lang="en-US" sz="1400" b="1" i="0" u="none" strike="noStrike" dirty="0" smtClean="0">
                          <a:solidFill>
                            <a:srgbClr val="000000"/>
                          </a:solidFill>
                          <a:effectLst/>
                          <a:latin typeface="Times New Roman" panose="02020603050405020304" pitchFamily="18" charset="0"/>
                          <a:cs typeface="Times New Roman" panose="02020603050405020304" pitchFamily="18" charset="0"/>
                        </a:rPr>
                        <a:t>2022-23</a:t>
                      </a:r>
                      <a:endParaRPr lang="en-IN" sz="1400" b="1"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2290" marR="2290" marT="2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458254">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290" marR="2290" marT="2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fontAlgn="ctr"/>
                      <a:r>
                        <a:rPr lang="en-IN" sz="1200" b="0" i="0" u="none" strike="noStrike" dirty="0" smtClean="0">
                          <a:solidFill>
                            <a:srgbClr val="000000"/>
                          </a:solidFill>
                          <a:effectLst/>
                          <a:latin typeface="Times New Roman" panose="02020603050405020304" pitchFamily="18" charset="0"/>
                          <a:cs typeface="Times New Roman" panose="02020603050405020304" pitchFamily="18" charset="0"/>
                        </a:rPr>
                        <a:t> Employee Participation</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290" marR="2290" marT="2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3,000</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290" marR="2290" marT="2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422</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290" marR="2290" marT="2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458254">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2</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290" marR="2290" marT="2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fontAlgn="ctr"/>
                      <a:r>
                        <a:rPr lang="en-IN" sz="1200" b="0" i="0" u="none" strike="noStrike" dirty="0" smtClean="0">
                          <a:solidFill>
                            <a:srgbClr val="000000"/>
                          </a:solidFill>
                          <a:effectLst/>
                          <a:latin typeface="Times New Roman" panose="02020603050405020304" pitchFamily="18" charset="0"/>
                          <a:cs typeface="Times New Roman" panose="02020603050405020304" pitchFamily="18" charset="0"/>
                        </a:rPr>
                        <a:t> Volunteering Hours</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290" marR="2290" marT="2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6,000</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290" marR="2290" marT="2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474</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290" marR="2290" marT="2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bl>
          </a:graphicData>
        </a:graphic>
      </p:graphicFrame>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6714"/>
          <a:stretch/>
        </p:blipFill>
        <p:spPr>
          <a:xfrm>
            <a:off x="4930997" y="2075999"/>
            <a:ext cx="3105420" cy="1939794"/>
          </a:xfrm>
          <a:prstGeom prst="rect">
            <a:avLst/>
          </a:prstGeom>
          <a:ln w="12700">
            <a:solidFill>
              <a:schemeClr val="tx1"/>
            </a:solidFill>
          </a:ln>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119" y="4208976"/>
            <a:ext cx="2550299" cy="1700199"/>
          </a:xfrm>
          <a:prstGeom prst="rect">
            <a:avLst/>
          </a:prstGeom>
          <a:ln w="12700">
            <a:solidFill>
              <a:schemeClr val="tx1"/>
            </a:solidFill>
          </a:ln>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103" y="4208976"/>
            <a:ext cx="2266931" cy="1700199"/>
          </a:xfrm>
          <a:prstGeom prst="rect">
            <a:avLst/>
          </a:prstGeom>
          <a:ln w="12700">
            <a:solidFill>
              <a:schemeClr val="tx1"/>
            </a:solidFill>
          </a:ln>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93610" y="4208976"/>
            <a:ext cx="2266932" cy="1700199"/>
          </a:xfrm>
          <a:prstGeom prst="rect">
            <a:avLst/>
          </a:prstGeom>
          <a:ln w="12700">
            <a:solidFill>
              <a:schemeClr val="tx1"/>
            </a:solidFill>
          </a:ln>
        </p:spPr>
      </p:pic>
    </p:spTree>
    <p:extLst>
      <p:ext uri="{BB962C8B-B14F-4D97-AF65-F5344CB8AC3E}">
        <p14:creationId xmlns:p14="http://schemas.microsoft.com/office/powerpoint/2010/main" val="2386221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28780</TotalTime>
  <Words>212</Words>
  <Application>Microsoft Office PowerPoint</Application>
  <PresentationFormat>On-screen Show (4:3)</PresentationFormat>
  <Paragraphs>63</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Agency FB</vt:lpstr>
      <vt:lpstr>Arial</vt:lpstr>
      <vt:lpstr>Book Antiqua</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 Arun Hariharan</dc:creator>
  <cp:lastModifiedBy>Rosette Soares</cp:lastModifiedBy>
  <cp:revision>1794</cp:revision>
  <dcterms:created xsi:type="dcterms:W3CDTF">2012-08-22T11:23:54Z</dcterms:created>
  <dcterms:modified xsi:type="dcterms:W3CDTF">2022-08-23T08:22:04Z</dcterms:modified>
</cp:coreProperties>
</file>